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5" r:id="rId20"/>
    <p:sldId id="274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Tijdelijke aanduiding voor afbeelding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nl-N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op het pictogram als u een afbeelding wilt toevoegen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A143FC7-1CAE-4969-B3BF-7FE5FAE65EF7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81E99E8-7D48-419E-AAD3-A0E2064CADC4}" type="slidenum">
              <a:rPr lang="nl-NL" smtClean="0"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Spelling &amp; Dyslexie 2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collegeweek 4.8 '18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5568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 </a:t>
            </a:r>
            <a:r>
              <a:rPr lang="nl-NL" dirty="0"/>
              <a:t>Dyslexie en hersenfunctie: fonologisch werkgeheugen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Deze </a:t>
            </a:r>
            <a:r>
              <a:rPr lang="nl-NL" dirty="0"/>
              <a:t>fonologische lus </a:t>
            </a:r>
            <a:r>
              <a:rPr lang="nl-NL" dirty="0" smtClean="0"/>
              <a:t>2 delen: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1. 'innerlijk oor': onthoudt geluiden </a:t>
            </a:r>
            <a:r>
              <a:rPr lang="nl-NL" dirty="0"/>
              <a:t>in de juiste </a:t>
            </a:r>
            <a:r>
              <a:rPr lang="nl-NL" dirty="0" smtClean="0"/>
              <a:t>volgorde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2. 'innerlijke stem': door </a:t>
            </a:r>
            <a:r>
              <a:rPr lang="nl-NL" dirty="0"/>
              <a:t>herhaling </a:t>
            </a:r>
            <a:r>
              <a:rPr lang="nl-NL" dirty="0" smtClean="0"/>
              <a:t>worden woorden </a:t>
            </a:r>
            <a:r>
              <a:rPr lang="nl-NL" dirty="0"/>
              <a:t>of klanken niet </a:t>
            </a:r>
            <a:r>
              <a:rPr lang="nl-NL" dirty="0" smtClean="0"/>
              <a:t>vergeten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01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 </a:t>
            </a:r>
            <a:r>
              <a:rPr lang="nl-NL" dirty="0"/>
              <a:t>Dyslexie en hersenfunctie: fonologisch werkgeheugen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Slechte werking fonologisch werkgeheugen:</a:t>
            </a:r>
          </a:p>
          <a:p>
            <a:pPr marL="0" indent="0">
              <a:buNone/>
            </a:pPr>
            <a:r>
              <a:rPr lang="nl-NL" dirty="0" smtClean="0"/>
              <a:t>--&gt; hierdoor zwakke fonologische representaties </a:t>
            </a:r>
          </a:p>
          <a:p>
            <a:pPr marL="0" indent="0">
              <a:buNone/>
            </a:pPr>
            <a:r>
              <a:rPr lang="nl-NL" dirty="0" smtClean="0"/>
              <a:t>--&gt; hierdoor instabiliteit in morfologie + syntaxis</a:t>
            </a:r>
          </a:p>
          <a:p>
            <a:endParaRPr lang="nl-NL" dirty="0"/>
          </a:p>
          <a:p>
            <a:r>
              <a:rPr lang="nl-NL" dirty="0" smtClean="0"/>
              <a:t>Werkt minder goed bij dyslexie en bij TOS.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851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 </a:t>
            </a:r>
            <a:r>
              <a:rPr lang="nl-NL" dirty="0"/>
              <a:t>Dyslexie en hersenfunctie: fonologisch werkgeheugen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Meten o.a. via: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getallenreeks nazeggen na horen (zie filmpje Klokhuis) </a:t>
            </a:r>
          </a:p>
          <a:p>
            <a:pPr marL="0" indent="0">
              <a:buNone/>
            </a:pPr>
            <a:r>
              <a:rPr lang="nl-NL" dirty="0" smtClean="0"/>
              <a:t>--&gt; meet auditief </a:t>
            </a:r>
            <a:r>
              <a:rPr lang="nl-NL" dirty="0" err="1" smtClean="0"/>
              <a:t>korte-termijngeheugen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non-woorden nazeggen</a:t>
            </a:r>
          </a:p>
          <a:p>
            <a:r>
              <a:rPr lang="nl-NL" dirty="0" smtClean="0"/>
              <a:t>bv. </a:t>
            </a:r>
            <a:r>
              <a:rPr lang="nl-NL" i="1" dirty="0" err="1" smtClean="0"/>
              <a:t>maap</a:t>
            </a:r>
            <a:r>
              <a:rPr lang="nl-NL" i="1" dirty="0" smtClean="0"/>
              <a:t>, </a:t>
            </a:r>
            <a:r>
              <a:rPr lang="nl-NL" i="1" dirty="0" err="1" smtClean="0"/>
              <a:t>hinzal</a:t>
            </a:r>
            <a:r>
              <a:rPr lang="nl-NL" i="1" dirty="0" smtClean="0"/>
              <a:t>, </a:t>
            </a:r>
            <a:r>
              <a:rPr lang="nl-NL" i="1" dirty="0" err="1" smtClean="0"/>
              <a:t>deingonduk</a:t>
            </a:r>
            <a:r>
              <a:rPr lang="nl-NL" i="1" dirty="0" smtClean="0"/>
              <a:t>, </a:t>
            </a:r>
            <a:r>
              <a:rPr lang="nl-NL" i="1" dirty="0" err="1" smtClean="0"/>
              <a:t>sirkonwosnak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251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800" dirty="0"/>
              <a:t>2</a:t>
            </a:r>
            <a:r>
              <a:rPr lang="nl-NL" sz="4800" dirty="0" smtClean="0"/>
              <a:t>. </a:t>
            </a:r>
            <a:r>
              <a:rPr lang="nl-NL" sz="4800" dirty="0"/>
              <a:t>Dyslexie en hersenfunctie</a:t>
            </a:r>
            <a:endParaRPr lang="nl-NL" dirty="0"/>
          </a:p>
        </p:txBody>
      </p:sp>
      <p:pic>
        <p:nvPicPr>
          <p:cNvPr id="5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4405"/>
            <a:ext cx="7488831" cy="4620768"/>
          </a:xfrm>
        </p:spPr>
      </p:pic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272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800" dirty="0"/>
              <a:t>2</a:t>
            </a:r>
            <a:r>
              <a:rPr lang="nl-NL" sz="4800" dirty="0" smtClean="0"/>
              <a:t>. </a:t>
            </a:r>
            <a:r>
              <a:rPr lang="nl-NL" sz="4800" dirty="0"/>
              <a:t>Dyslexie en hersenfunctie</a:t>
            </a:r>
            <a:endParaRPr lang="nl-NL" dirty="0"/>
          </a:p>
        </p:txBody>
      </p:sp>
      <p:pic>
        <p:nvPicPr>
          <p:cNvPr id="5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12341"/>
            <a:ext cx="7128792" cy="4652761"/>
          </a:xfrm>
        </p:spPr>
      </p:pic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57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</a:t>
            </a:r>
            <a:r>
              <a:rPr lang="nl-NL" dirty="0" smtClean="0"/>
              <a:t>. </a:t>
            </a:r>
            <a:r>
              <a:rPr lang="nl-NL" dirty="0" smtClean="0"/>
              <a:t>Dyslexie en hersenfunctie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Fonologische informatie: klanken (gebied van Broca).</a:t>
            </a:r>
          </a:p>
          <a:p>
            <a:endParaRPr lang="nl-NL" dirty="0"/>
          </a:p>
          <a:p>
            <a:r>
              <a:rPr lang="nl-NL" dirty="0" smtClean="0"/>
              <a:t>Orthografische informatie: spelling, schrift, woordbeeld (o.a. Broca, Wernicke, visueel gebied </a:t>
            </a:r>
            <a:r>
              <a:rPr lang="nl-NL" dirty="0" smtClean="0"/>
              <a:t>achterhoofd in occipitale kwab).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063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</a:t>
            </a:r>
            <a:r>
              <a:rPr lang="nl-NL" dirty="0" smtClean="0"/>
              <a:t>. </a:t>
            </a:r>
            <a:r>
              <a:rPr lang="nl-NL" dirty="0"/>
              <a:t>Dyslexie en hersenfunctie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Hypothesen: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1. linkerhersenhelft ontwikkelt zich langzamer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2. deel informatieverwerking gaat te langzaam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3. verlaagde activiteit in hersengebieden voor woordherkenning + woordanalyse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801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</a:t>
            </a:r>
            <a:r>
              <a:rPr lang="nl-NL" dirty="0" smtClean="0"/>
              <a:t>. </a:t>
            </a:r>
            <a:r>
              <a:rPr lang="nl-NL" dirty="0"/>
              <a:t>Dyslexie en hersenfunctie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In ieder geval duidelijk: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- technisch lezen zo moeizaam dat begrijpend lezen wordt geremd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- automatiseren tot lezen op geheel woordbeeld lukt niet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198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</a:t>
            </a:r>
            <a:r>
              <a:rPr lang="nl-NL" dirty="0" smtClean="0"/>
              <a:t>. </a:t>
            </a:r>
            <a:r>
              <a:rPr lang="nl-NL" dirty="0"/>
              <a:t>Dyslexie en </a:t>
            </a:r>
            <a:r>
              <a:rPr lang="nl-NL" dirty="0" smtClean="0"/>
              <a:t>hersenfunctie - woordbeeld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err="1"/>
              <a:t>Vlgones</a:t>
            </a:r>
            <a:r>
              <a:rPr lang="nl-NL" dirty="0"/>
              <a:t> een </a:t>
            </a:r>
            <a:r>
              <a:rPr lang="nl-NL" dirty="0" err="1"/>
              <a:t>oznrdeeok</a:t>
            </a:r>
            <a:r>
              <a:rPr lang="nl-NL" dirty="0"/>
              <a:t> op een </a:t>
            </a:r>
            <a:r>
              <a:rPr lang="nl-NL" dirty="0" err="1"/>
              <a:t>Eglnese</a:t>
            </a:r>
            <a:r>
              <a:rPr lang="nl-NL" dirty="0"/>
              <a:t> </a:t>
            </a:r>
            <a:r>
              <a:rPr lang="nl-NL" dirty="0" err="1"/>
              <a:t>uvinretsiet</a:t>
            </a:r>
            <a:r>
              <a:rPr lang="nl-NL" dirty="0"/>
              <a:t> </a:t>
            </a:r>
            <a:r>
              <a:rPr lang="nl-NL" dirty="0" err="1"/>
              <a:t>mkaat</a:t>
            </a:r>
            <a:r>
              <a:rPr lang="nl-NL" dirty="0"/>
              <a:t> het </a:t>
            </a:r>
            <a:r>
              <a:rPr lang="nl-NL" dirty="0" err="1"/>
              <a:t>neit</a:t>
            </a:r>
            <a:r>
              <a:rPr lang="nl-NL" dirty="0"/>
              <a:t> uit in </a:t>
            </a:r>
            <a:r>
              <a:rPr lang="nl-NL" dirty="0" err="1"/>
              <a:t>wlkee</a:t>
            </a:r>
            <a:r>
              <a:rPr lang="nl-NL" dirty="0"/>
              <a:t> </a:t>
            </a:r>
            <a:r>
              <a:rPr lang="nl-NL" dirty="0" err="1"/>
              <a:t>vloogdre</a:t>
            </a:r>
            <a:r>
              <a:rPr lang="nl-NL" dirty="0"/>
              <a:t> de </a:t>
            </a:r>
            <a:r>
              <a:rPr lang="nl-NL" dirty="0" err="1"/>
              <a:t>ltteers</a:t>
            </a:r>
            <a:r>
              <a:rPr lang="nl-NL" dirty="0"/>
              <a:t> in een </a:t>
            </a:r>
            <a:r>
              <a:rPr lang="nl-NL" dirty="0" err="1"/>
              <a:t>wrood</a:t>
            </a:r>
            <a:r>
              <a:rPr lang="nl-NL" dirty="0"/>
              <a:t> </a:t>
            </a:r>
            <a:r>
              <a:rPr lang="nl-NL" dirty="0" err="1"/>
              <a:t>saatn</a:t>
            </a:r>
            <a:r>
              <a:rPr lang="nl-NL" dirty="0"/>
              <a:t>, het </a:t>
            </a:r>
            <a:r>
              <a:rPr lang="nl-NL" dirty="0" err="1"/>
              <a:t>einge</a:t>
            </a:r>
            <a:r>
              <a:rPr lang="nl-NL" dirty="0"/>
              <a:t> wat </a:t>
            </a:r>
            <a:r>
              <a:rPr lang="nl-NL" dirty="0" err="1"/>
              <a:t>blegnaijrk</a:t>
            </a:r>
            <a:r>
              <a:rPr lang="nl-NL" dirty="0"/>
              <a:t> is, is dat de </a:t>
            </a:r>
            <a:r>
              <a:rPr lang="nl-NL" dirty="0" err="1"/>
              <a:t>eretse</a:t>
            </a:r>
            <a:r>
              <a:rPr lang="nl-NL" dirty="0"/>
              <a:t> en de </a:t>
            </a:r>
            <a:r>
              <a:rPr lang="nl-NL" dirty="0" err="1"/>
              <a:t>ltaatse</a:t>
            </a:r>
            <a:r>
              <a:rPr lang="nl-NL" dirty="0"/>
              <a:t> </a:t>
            </a:r>
            <a:r>
              <a:rPr lang="nl-NL" dirty="0" err="1"/>
              <a:t>ltteer</a:t>
            </a:r>
            <a:r>
              <a:rPr lang="nl-NL" dirty="0"/>
              <a:t> op de </a:t>
            </a:r>
            <a:r>
              <a:rPr lang="nl-NL" dirty="0" err="1"/>
              <a:t>jiutse</a:t>
            </a:r>
            <a:r>
              <a:rPr lang="nl-NL" dirty="0"/>
              <a:t> </a:t>
            </a:r>
            <a:r>
              <a:rPr lang="nl-NL" dirty="0" err="1"/>
              <a:t>patals</a:t>
            </a:r>
            <a:r>
              <a:rPr lang="nl-NL" dirty="0"/>
              <a:t> </a:t>
            </a:r>
            <a:r>
              <a:rPr lang="nl-NL" dirty="0" err="1"/>
              <a:t>saatn</a:t>
            </a:r>
            <a:r>
              <a:rPr lang="nl-NL" dirty="0"/>
              <a:t>. De </a:t>
            </a:r>
            <a:r>
              <a:rPr lang="nl-NL" dirty="0" err="1"/>
              <a:t>rset</a:t>
            </a:r>
            <a:r>
              <a:rPr lang="nl-NL" dirty="0"/>
              <a:t> van de </a:t>
            </a:r>
            <a:r>
              <a:rPr lang="nl-NL" dirty="0" err="1"/>
              <a:t>ltteers</a:t>
            </a:r>
            <a:r>
              <a:rPr lang="nl-NL" dirty="0"/>
              <a:t> </a:t>
            </a:r>
            <a:r>
              <a:rPr lang="nl-NL" dirty="0" err="1"/>
              <a:t>mgoen</a:t>
            </a:r>
            <a:r>
              <a:rPr lang="nl-NL" dirty="0"/>
              <a:t> </a:t>
            </a:r>
            <a:r>
              <a:rPr lang="nl-NL" dirty="0" err="1"/>
              <a:t>wllikueirg</a:t>
            </a:r>
            <a:r>
              <a:rPr lang="nl-NL" dirty="0"/>
              <a:t> </a:t>
            </a:r>
            <a:r>
              <a:rPr lang="nl-NL" dirty="0" err="1"/>
              <a:t>gpletaast</a:t>
            </a:r>
            <a:r>
              <a:rPr lang="nl-NL" dirty="0"/>
              <a:t> </a:t>
            </a:r>
            <a:r>
              <a:rPr lang="nl-NL" dirty="0" err="1"/>
              <a:t>wdoren</a:t>
            </a:r>
            <a:r>
              <a:rPr lang="nl-NL" dirty="0"/>
              <a:t> en je </a:t>
            </a:r>
            <a:r>
              <a:rPr lang="nl-NL" dirty="0" err="1"/>
              <a:t>knut</a:t>
            </a:r>
            <a:r>
              <a:rPr lang="nl-NL" dirty="0"/>
              <a:t> </a:t>
            </a:r>
            <a:r>
              <a:rPr lang="nl-NL" dirty="0" err="1"/>
              <a:t>vrelvogens</a:t>
            </a:r>
            <a:r>
              <a:rPr lang="nl-NL" dirty="0"/>
              <a:t> </a:t>
            </a:r>
            <a:r>
              <a:rPr lang="nl-NL" dirty="0" err="1"/>
              <a:t>gwoeon</a:t>
            </a:r>
            <a:r>
              <a:rPr lang="nl-NL" dirty="0"/>
              <a:t> </a:t>
            </a:r>
            <a:r>
              <a:rPr lang="nl-NL" dirty="0" err="1"/>
              <a:t>lzeen</a:t>
            </a:r>
            <a:r>
              <a:rPr lang="nl-NL" dirty="0"/>
              <a:t> wat er </a:t>
            </a:r>
            <a:r>
              <a:rPr lang="nl-NL" dirty="0" err="1"/>
              <a:t>saatt</a:t>
            </a:r>
            <a:r>
              <a:rPr lang="nl-NL" dirty="0"/>
              <a:t>. Dit </a:t>
            </a:r>
            <a:r>
              <a:rPr lang="nl-NL" dirty="0" err="1"/>
              <a:t>kmot</a:t>
            </a:r>
            <a:r>
              <a:rPr lang="nl-NL" dirty="0"/>
              <a:t> </a:t>
            </a:r>
            <a:r>
              <a:rPr lang="nl-NL" dirty="0" err="1"/>
              <a:t>odmat</a:t>
            </a:r>
            <a:r>
              <a:rPr lang="nl-NL" dirty="0"/>
              <a:t> we </a:t>
            </a:r>
            <a:r>
              <a:rPr lang="nl-NL" dirty="0" err="1"/>
              <a:t>neit</a:t>
            </a:r>
            <a:r>
              <a:rPr lang="nl-NL" dirty="0"/>
              <a:t> </a:t>
            </a:r>
            <a:r>
              <a:rPr lang="nl-NL" dirty="0" err="1"/>
              <a:t>ekle</a:t>
            </a:r>
            <a:r>
              <a:rPr lang="nl-NL" dirty="0"/>
              <a:t> </a:t>
            </a:r>
            <a:r>
              <a:rPr lang="nl-NL" dirty="0" err="1"/>
              <a:t>ltteer</a:t>
            </a:r>
            <a:r>
              <a:rPr lang="nl-NL" dirty="0"/>
              <a:t> op </a:t>
            </a:r>
            <a:r>
              <a:rPr lang="nl-NL" dirty="0" err="1"/>
              <a:t>zcih</a:t>
            </a:r>
            <a:r>
              <a:rPr lang="nl-NL" dirty="0"/>
              <a:t> </a:t>
            </a:r>
            <a:r>
              <a:rPr lang="nl-NL" dirty="0" err="1"/>
              <a:t>lzeen</a:t>
            </a:r>
            <a:r>
              <a:rPr lang="nl-NL" dirty="0"/>
              <a:t> maar het </a:t>
            </a:r>
            <a:r>
              <a:rPr lang="nl-NL" dirty="0" err="1"/>
              <a:t>wrood</a:t>
            </a:r>
            <a:r>
              <a:rPr lang="nl-NL" dirty="0"/>
              <a:t> als </a:t>
            </a:r>
            <a:r>
              <a:rPr lang="nl-NL" dirty="0" err="1"/>
              <a:t>gheeel</a:t>
            </a:r>
            <a:r>
              <a:rPr lang="nl-NL" dirty="0"/>
              <a:t>.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002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800" dirty="0"/>
              <a:t>2</a:t>
            </a:r>
            <a:r>
              <a:rPr lang="nl-NL" sz="4800" dirty="0" smtClean="0"/>
              <a:t>. </a:t>
            </a:r>
            <a:r>
              <a:rPr lang="nl-NL" sz="4800" dirty="0"/>
              <a:t>Dyslexie en hersenfunctie</a:t>
            </a:r>
            <a:endParaRPr lang="nl-NL" dirty="0"/>
          </a:p>
        </p:txBody>
      </p:sp>
      <p:pic>
        <p:nvPicPr>
          <p:cNvPr id="5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4405"/>
            <a:ext cx="7488831" cy="4620768"/>
          </a:xfrm>
        </p:spPr>
      </p:pic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787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vandaag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1. </a:t>
            </a:r>
            <a:r>
              <a:rPr lang="nl-NL" dirty="0" smtClean="0"/>
              <a:t>Ontbrekende pitch(es)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2. </a:t>
            </a:r>
            <a:r>
              <a:rPr lang="nl-NL" dirty="0"/>
              <a:t>Wat gaat er mis in het brein bij dyslexie?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3. Socrative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157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8640"/>
            <a:ext cx="6223421" cy="6223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46026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visuele/woordbeeldstrategie: </a:t>
            </a:r>
            <a:r>
              <a:rPr lang="nl-NL" dirty="0" smtClean="0"/>
              <a:t>geheugen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Indirecte </a:t>
            </a:r>
            <a:r>
              <a:rPr lang="nl-NL" dirty="0" smtClean="0"/>
              <a:t>spellingstrategieën: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- door </a:t>
            </a:r>
            <a:r>
              <a:rPr lang="nl-NL" u="sng" dirty="0" smtClean="0"/>
              <a:t>etymologie</a:t>
            </a:r>
            <a:r>
              <a:rPr lang="nl-NL" dirty="0" smtClean="0"/>
              <a:t> van onze taal homofonen: woorden die hetzelfde klinken maar andere spelling hebben (rouw/rauw)</a:t>
            </a:r>
          </a:p>
          <a:p>
            <a:pPr marL="0" indent="0">
              <a:buNone/>
            </a:pPr>
            <a:r>
              <a:rPr lang="nl-NL" dirty="0" smtClean="0"/>
              <a:t>- </a:t>
            </a:r>
            <a:r>
              <a:rPr lang="nl-NL" u="sng" dirty="0" smtClean="0"/>
              <a:t>leenwoorden</a:t>
            </a:r>
            <a:r>
              <a:rPr lang="nl-NL" dirty="0" smtClean="0"/>
              <a:t> ook niet te beredeneren (prostitué/dictee, kwestie/quarantaine)</a:t>
            </a:r>
          </a:p>
          <a:p>
            <a:pPr marL="0" indent="0">
              <a:buNone/>
            </a:pPr>
            <a:r>
              <a:rPr lang="nl-NL" dirty="0" smtClean="0"/>
              <a:t>- </a:t>
            </a:r>
            <a:r>
              <a:rPr lang="nl-NL" u="sng" dirty="0" smtClean="0"/>
              <a:t>mentaal lexicon</a:t>
            </a:r>
            <a:r>
              <a:rPr lang="nl-NL" dirty="0" smtClean="0"/>
              <a:t> bevat ook: uitspraak, betekenis, context, gebruikswaarde e.d.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5EC6-8300-4079-9E2D-6FF9F7F74D0E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127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vandaag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1. </a:t>
            </a:r>
            <a:r>
              <a:rPr lang="nl-NL" dirty="0" smtClean="0"/>
              <a:t>Ontbrekende pitch(es)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2. </a:t>
            </a:r>
            <a:r>
              <a:rPr lang="nl-NL" dirty="0"/>
              <a:t>Wat gaat er mis in het brein bij dyslexie?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3. Socrative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255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 smtClean="0"/>
              <a:t>1. Je krijgt een suggestie voor een aantrekkelijke spellingles.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2. Je weet wat het verschil tussen een MRI en een eeg.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3. Je kunt in grote lijnen benoemen wat er op fonologisch niveau verkeerd gaat bij dyslexie.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4. Je herhaalt + verwerkt de theorie bij wk 5 (en wk 8).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82163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 smtClean="0"/>
              <a:t>1. Je krijgt een suggestie voor een aantrekkelijke spellingles.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2. Je weet wat het verschil tussen een MRI en een eeg.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3. Je kunt in grote lijnen benoemen wat er op fonologisch niveau verkeerd gaat bij dyslexie.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4. Je herhaalt + verwerkt de theorie bij wk 5 (en wk 8).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68612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-5898"/>
            <a:ext cx="8229600" cy="1402434"/>
          </a:xfrm>
          <a:prstGeom prst="rect">
            <a:avLst/>
          </a:prstGeom>
        </p:spPr>
        <p:txBody>
          <a:bodyPr vert="horz" wrap="square" lIns="0" tIns="47751" rIns="0" bIns="0" rtlCol="0">
            <a:spAutoFit/>
          </a:bodyPr>
          <a:lstStyle/>
          <a:p>
            <a:pPr marL="549910">
              <a:lnSpc>
                <a:spcPct val="100000"/>
              </a:lnSpc>
            </a:pPr>
            <a:r>
              <a:rPr lang="nl-NL" sz="4400" dirty="0" smtClean="0"/>
              <a:t>2. </a:t>
            </a:r>
            <a:r>
              <a:rPr lang="nl-NL" sz="4400" dirty="0" smtClean="0"/>
              <a:t>Dyslexie en hersenfunctie: MRI</a:t>
            </a:r>
            <a:endParaRPr sz="4400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4</a:t>
            </a:fld>
            <a:endParaRPr lang="nl-NL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427228"/>
              </p:ext>
            </p:extLst>
          </p:nvPr>
        </p:nvGraphicFramePr>
        <p:xfrm>
          <a:off x="350812" y="1551939"/>
          <a:ext cx="8643961" cy="5242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1337"/>
                <a:gridCol w="2881249"/>
                <a:gridCol w="2777362"/>
                <a:gridCol w="104013"/>
              </a:tblGrid>
              <a:tr h="365760">
                <a:tc>
                  <a:txBody>
                    <a:bodyPr/>
                    <a:lstStyle/>
                    <a:p>
                      <a:endParaRPr sz="29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800" b="1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Structureel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7912">
                      <a:solidFill>
                        <a:srgbClr val="FF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800" b="1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Functioneel</a:t>
                      </a:r>
                      <a:endParaRPr sz="180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7912">
                      <a:solidFill>
                        <a:srgbClr val="FF0000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00427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10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lokaal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Anatomische</a:t>
                      </a:r>
                      <a:r>
                        <a:rPr sz="1800" spc="-100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MRI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57912">
                      <a:solidFill>
                        <a:srgbClr val="FF0000"/>
                      </a:solidFill>
                      <a:prstDash val="solid"/>
                    </a:lnR>
                    <a:lnT w="57912">
                      <a:solidFill>
                        <a:srgbClr val="FF0000"/>
                      </a:solidFill>
                      <a:prstDash val="solid"/>
                    </a:lnT>
                    <a:lnB w="57912">
                      <a:solidFill>
                        <a:srgbClr val="FF0000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fMRI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7912">
                      <a:solidFill>
                        <a:srgbClr val="FF0000"/>
                      </a:solidFill>
                      <a:prstDash val="solid"/>
                    </a:lnL>
                    <a:lnR w="57912">
                      <a:solidFill>
                        <a:srgbClr val="FF0000"/>
                      </a:solidFill>
                      <a:prstDash val="solid"/>
                    </a:lnR>
                    <a:lnT w="57912">
                      <a:solidFill>
                        <a:srgbClr val="FF0000"/>
                      </a:solidFill>
                      <a:prstDash val="solid"/>
                    </a:lnT>
                    <a:lnB w="57912">
                      <a:solidFill>
                        <a:srgbClr val="FF0000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7912">
                      <a:solidFill>
                        <a:srgbClr val="FF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912">
                      <a:solidFill>
                        <a:srgbClr val="FF0000"/>
                      </a:solidFill>
                      <a:prstDash val="solid"/>
                    </a:lnT>
                    <a:lnB w="57912">
                      <a:solidFill>
                        <a:srgbClr val="FF0000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2400528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connecties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Diffusie</a:t>
                      </a:r>
                      <a:r>
                        <a:rPr sz="1800" spc="-8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MRI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912">
                      <a:solidFill>
                        <a:srgbClr val="FF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Functionele</a:t>
                      </a:r>
                      <a:r>
                        <a:rPr sz="1800" spc="-30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chemeClr val="bg2"/>
                          </a:solidFill>
                          <a:latin typeface="Calibri"/>
                          <a:cs typeface="Calibri"/>
                        </a:rPr>
                        <a:t>connectiviteit</a:t>
                      </a:r>
                      <a:endParaRPr sz="1800" dirty="0">
                        <a:solidFill>
                          <a:schemeClr val="bg2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7912">
                      <a:solidFill>
                        <a:srgbClr val="FF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6286500" y="2857500"/>
            <a:ext cx="2610611" cy="12024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28999" y="4715223"/>
            <a:ext cx="2137592" cy="17099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01384" y="4858511"/>
            <a:ext cx="2351532" cy="17282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76828" y="2534411"/>
            <a:ext cx="1456944" cy="14386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698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-5898"/>
            <a:ext cx="8229600" cy="1402434"/>
          </a:xfrm>
          <a:prstGeom prst="rect">
            <a:avLst/>
          </a:prstGeom>
        </p:spPr>
        <p:txBody>
          <a:bodyPr vert="horz" wrap="square" lIns="0" tIns="47751" rIns="0" bIns="0" rtlCol="0">
            <a:spAutoFit/>
          </a:bodyPr>
          <a:lstStyle/>
          <a:p>
            <a:pPr marL="549910">
              <a:lnSpc>
                <a:spcPct val="100000"/>
              </a:lnSpc>
            </a:pPr>
            <a:r>
              <a:rPr lang="nl-NL" sz="4400" dirty="0" smtClean="0"/>
              <a:t>2. </a:t>
            </a:r>
            <a:r>
              <a:rPr lang="nl-NL" sz="4400" dirty="0" smtClean="0"/>
              <a:t>Dyslexie en hersenfunctie: eeg</a:t>
            </a:r>
            <a:endParaRPr sz="4400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5</a:t>
            </a:fld>
            <a:endParaRPr lang="nl-NL"/>
          </a:p>
        </p:txBody>
      </p:sp>
      <p:sp>
        <p:nvSpPr>
          <p:cNvPr id="9" name="AutoShape 2" descr="Afbeeldingsresultaat voor e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268760"/>
            <a:ext cx="4003723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Afbeeldingsresultaat voor e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698" y="4077072"/>
            <a:ext cx="4133850" cy="201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016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 Dyslexie </a:t>
            </a:r>
            <a:r>
              <a:rPr lang="nl-NL" dirty="0" smtClean="0"/>
              <a:t>en hersenfunctie: MRI + eeg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Eeg: heel precies in </a:t>
            </a:r>
            <a:r>
              <a:rPr lang="nl-NL" u="sng" dirty="0" smtClean="0"/>
              <a:t>tijd</a:t>
            </a:r>
            <a:r>
              <a:rPr lang="nl-NL" dirty="0" smtClean="0"/>
              <a:t>: je zit per fractie van een seconde wat er gebeurt.</a:t>
            </a:r>
          </a:p>
          <a:p>
            <a:endParaRPr lang="nl-NL" dirty="0"/>
          </a:p>
          <a:p>
            <a:r>
              <a:rPr lang="nl-NL" dirty="0" smtClean="0"/>
              <a:t>MRI: heel precies in </a:t>
            </a:r>
            <a:r>
              <a:rPr lang="nl-NL" u="sng" dirty="0" smtClean="0"/>
              <a:t>plaats</a:t>
            </a:r>
            <a:r>
              <a:rPr lang="nl-NL" dirty="0" smtClean="0"/>
              <a:t>: je ziet goed waar er activiteit is.</a:t>
            </a:r>
          </a:p>
          <a:p>
            <a:endParaRPr lang="nl-NL" dirty="0"/>
          </a:p>
          <a:p>
            <a:r>
              <a:rPr lang="nl-NL" dirty="0" smtClean="0"/>
              <a:t>Let op: bij een MRI zie je waar een plek in het brein </a:t>
            </a:r>
            <a:r>
              <a:rPr lang="nl-NL" u="sng" dirty="0" smtClean="0"/>
              <a:t>doorbloed</a:t>
            </a:r>
            <a:r>
              <a:rPr lang="nl-NL" dirty="0" smtClean="0"/>
              <a:t> is. Onduidelijk wat dat precies zegt over brein.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4602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800" dirty="0" smtClean="0"/>
              <a:t>2. </a:t>
            </a:r>
            <a:r>
              <a:rPr lang="nl-NL" sz="4800" dirty="0"/>
              <a:t>Dyslexie en </a:t>
            </a:r>
            <a:r>
              <a:rPr lang="nl-NL" sz="4800" dirty="0" smtClean="0"/>
              <a:t>hersenfunctie</a:t>
            </a:r>
            <a:endParaRPr lang="nl-NL" dirty="0"/>
          </a:p>
        </p:txBody>
      </p:sp>
      <p:pic>
        <p:nvPicPr>
          <p:cNvPr id="5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4405"/>
            <a:ext cx="7488831" cy="4620768"/>
          </a:xfrm>
        </p:spPr>
      </p:pic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264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800" dirty="0" smtClean="0"/>
              <a:t>2. </a:t>
            </a:r>
            <a:r>
              <a:rPr lang="nl-NL" sz="4800" dirty="0"/>
              <a:t>Dyslexie en </a:t>
            </a:r>
            <a:r>
              <a:rPr lang="nl-NL" sz="4800" dirty="0" smtClean="0"/>
              <a:t>hersenfunctie</a:t>
            </a:r>
            <a:endParaRPr lang="nl-NL" dirty="0"/>
          </a:p>
        </p:txBody>
      </p:sp>
      <p:pic>
        <p:nvPicPr>
          <p:cNvPr id="5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12341"/>
            <a:ext cx="7128792" cy="4652761"/>
          </a:xfrm>
        </p:spPr>
      </p:pic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38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 </a:t>
            </a:r>
            <a:r>
              <a:rPr lang="nl-NL" dirty="0" smtClean="0"/>
              <a:t>Dyslexie en hersenfunctie: fonologisch werkgeheugen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'fonologische lus'</a:t>
            </a:r>
          </a:p>
          <a:p>
            <a:endParaRPr lang="nl-NL" dirty="0" smtClean="0"/>
          </a:p>
          <a:p>
            <a:r>
              <a:rPr lang="nl-NL" dirty="0" smtClean="0"/>
              <a:t>taak = opslaan verbale </a:t>
            </a:r>
            <a:r>
              <a:rPr lang="nl-NL" dirty="0"/>
              <a:t>informatie </a:t>
            </a:r>
            <a:r>
              <a:rPr lang="nl-NL" dirty="0" smtClean="0"/>
              <a:t>in kortetermijngeheugen</a:t>
            </a:r>
          </a:p>
          <a:p>
            <a:endParaRPr lang="nl-NL" dirty="0" smtClean="0"/>
          </a:p>
          <a:p>
            <a:r>
              <a:rPr lang="nl-NL" dirty="0" smtClean="0"/>
              <a:t>bv. een </a:t>
            </a:r>
            <a:r>
              <a:rPr lang="nl-NL" dirty="0"/>
              <a:t>woord, een lettergreep of een </a:t>
            </a:r>
            <a:r>
              <a:rPr lang="nl-NL" dirty="0" smtClean="0"/>
              <a:t>cijfer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FB59-063D-4CFC-8004-9DC7E0F57934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350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ieterij">
  <a:themeElements>
    <a:clrScheme name="Gieterij">
      <a:dk1>
        <a:sysClr val="windowText" lastClr="000000"/>
      </a:dk1>
      <a:lt1>
        <a:sysClr val="window" lastClr="C1C1E1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Gieterij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Gieterij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18</TotalTime>
  <Words>681</Words>
  <Application>Microsoft Office PowerPoint</Application>
  <PresentationFormat>Diavoorstelling (4:3)</PresentationFormat>
  <Paragraphs>121</Paragraphs>
  <Slides>23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23</vt:i4>
      </vt:variant>
    </vt:vector>
  </HeadingPairs>
  <TitlesOfParts>
    <vt:vector size="24" baseType="lpstr">
      <vt:lpstr>Gieterij</vt:lpstr>
      <vt:lpstr>Spelling &amp; Dyslexie 2</vt:lpstr>
      <vt:lpstr>Wat gaan we vandaag doen?</vt:lpstr>
      <vt:lpstr>Doelen</vt:lpstr>
      <vt:lpstr>2. Dyslexie en hersenfunctie: MRI</vt:lpstr>
      <vt:lpstr>2. Dyslexie en hersenfunctie: eeg</vt:lpstr>
      <vt:lpstr>2. Dyslexie en hersenfunctie: MRI + eeg</vt:lpstr>
      <vt:lpstr>2. Dyslexie en hersenfunctie</vt:lpstr>
      <vt:lpstr>2. Dyslexie en hersenfunctie</vt:lpstr>
      <vt:lpstr>2. Dyslexie en hersenfunctie: fonologisch werkgeheugen</vt:lpstr>
      <vt:lpstr>2. Dyslexie en hersenfunctie: fonologisch werkgeheugen</vt:lpstr>
      <vt:lpstr>2. Dyslexie en hersenfunctie: fonologisch werkgeheugen</vt:lpstr>
      <vt:lpstr>2. Dyslexie en hersenfunctie: fonologisch werkgeheugen</vt:lpstr>
      <vt:lpstr>2. Dyslexie en hersenfunctie</vt:lpstr>
      <vt:lpstr>2. Dyslexie en hersenfunctie</vt:lpstr>
      <vt:lpstr>2. Dyslexie en hersenfunctie</vt:lpstr>
      <vt:lpstr>2. Dyslexie en hersenfunctie</vt:lpstr>
      <vt:lpstr>2. Dyslexie en hersenfunctie</vt:lpstr>
      <vt:lpstr>2. Dyslexie en hersenfunctie - woordbeeld</vt:lpstr>
      <vt:lpstr>2. Dyslexie en hersenfunctie</vt:lpstr>
      <vt:lpstr>PowerPoint-presentatie</vt:lpstr>
      <vt:lpstr>visuele/woordbeeldstrategie: geheugen</vt:lpstr>
      <vt:lpstr>Wat gaan we vandaag doen?</vt:lpstr>
      <vt:lpstr>Doelen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&amp; Dyslexie 2</dc:title>
  <dc:creator>J. Bruining</dc:creator>
  <cp:lastModifiedBy>J. Bruining</cp:lastModifiedBy>
  <cp:revision>3</cp:revision>
  <dcterms:created xsi:type="dcterms:W3CDTF">2018-06-18T17:37:38Z</dcterms:created>
  <dcterms:modified xsi:type="dcterms:W3CDTF">2018-06-18T17:56:20Z</dcterms:modified>
</cp:coreProperties>
</file>